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AD8"/>
    <a:srgbClr val="9999FF"/>
    <a:srgbClr val="CC9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83DF3-F687-456C-BBF3-887F65C11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C0D3AD-467F-4688-B0B2-22B4CD82B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95C0F5-92B8-4D44-8B42-FE8154E73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CF31C1-0A0A-4BF5-BE4C-D3E3E439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706EDE-FC92-413C-A3CE-97E831F2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30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E5033-F3A7-4786-A845-D5E498966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34275B-F5A4-487E-8109-0219EC736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5325C2-880E-4247-BF96-A228F09F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A1D0C2-6598-4609-9003-5D109A03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8AA32B-B7EA-4357-A901-4DA65142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45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F3B831-9C54-44D2-990A-34319172D3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3BFD03B-A56A-4FFD-B584-6D6756BF0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3B2AF8-497F-4B6A-A356-6C6E40F9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A35A74-7D96-4A04-88AF-A68365C2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1573A1-8E4A-4F16-A6FC-B4B21A40F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78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398A2-3ECC-457A-87B7-6D8EB776F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583EBF-AA54-43BD-813B-1D495173C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A7852B-CB36-405F-8A6D-6917FC98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13590F-7F93-4E60-9A9E-E9E50DA25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886B00-CFF7-4BAD-A1C6-614F4A9B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2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73E84-9BB0-4FD0-9113-8F189CCE5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AA6BC3-90F6-45A6-87D7-6C064DF11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057761-7827-4492-A736-3D0CD5664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7BF769-3D35-452C-B0F2-9E472875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228BC5-136A-4C5F-9313-1329DCF52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03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C160BB-CEC0-432B-ADA3-B8A6AF962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5EF961-D47D-4711-B9BD-16843E3825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27920A3-38F0-46A0-BA00-932CE4F7D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019A39-8B90-42B2-AD22-58453831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8F1847-4B99-49E4-9E98-A2D094A2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CD0924-1573-4783-940F-072F28F6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32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39857-A678-46FE-BB42-C709CB77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9A80AB-5226-407F-85CA-4F9EE1577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F23727-8EF5-4A2D-903A-1C766DA3E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44145E8-146E-4D0E-BD4A-E55194EE2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29021B7-B874-4FEB-A880-E6F579CDC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51670A-06F5-43ED-932F-CF9D8F79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E198FC7-9DE7-439E-872F-4D314D21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AD2EA68-EE0C-4418-A239-2E80FE79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99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F544C-05BB-4CCF-B02D-82BB46A65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2B99326-D43C-4316-BCAB-FFC75DD5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6EB34C9-4846-4E21-8749-3B336D0A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3B30176-55BF-4E49-ADC3-9FBB5E55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4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BD4B267-710A-46EC-AAEA-0AE83117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7F88C8D-BE61-48F4-9D05-D89A30AA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4679908-73F4-49EB-92C2-991753987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44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8057E3-06E5-41A2-8D68-923F2B0A1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908786-B73E-4542-A8F9-AD78C00BA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2452FD-EB93-4F2B-931D-A6BECE696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A391F5-60CA-4E65-A4E1-8BBC27BC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C03EFD-EE3F-4630-8983-EFD65352F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F1AD2A-9E07-4D13-AB6E-B232546B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13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48803-507E-4D88-B311-09A232F7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D3C272E-2D3D-4F53-ADFE-A39C8FA98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7B7AD6-D3C5-46AE-9A27-442A09C97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F6CB12-C486-409A-AAC3-58EDEF96B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ADAA58-354B-4980-8712-BD9974C6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66829F-4EDF-4287-998C-7B99BF78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90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3796FAB-83FE-4E61-9F0F-99666BAB7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9AAF4C-C92D-4505-80CA-1D0034290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F339EF-0819-40C9-9486-92C9F05C6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145A4-0DD3-4EA7-BF37-EA8B70EDD21B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ADAE2B-10E9-4E25-9232-1EC8BA3C6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415629-CC38-4338-B2F2-C99921E50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2016-E06C-42D9-839F-D3D661EBBC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75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id="{3184A901-C80D-4E40-B977-04ABBAD48C3E}"/>
              </a:ext>
            </a:extLst>
          </p:cNvPr>
          <p:cNvSpPr/>
          <p:nvPr/>
        </p:nvSpPr>
        <p:spPr>
          <a:xfrm>
            <a:off x="2486675" y="2645767"/>
            <a:ext cx="2355527" cy="2025593"/>
          </a:xfrm>
          <a:prstGeom prst="roundRect">
            <a:avLst>
              <a:gd name="adj" fmla="val 5869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BD50427-A38E-4F6E-BA60-5A5FA7A70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532" y="5324479"/>
            <a:ext cx="4647899" cy="867697"/>
          </a:xfrm>
          <a:prstGeom prst="rect">
            <a:avLst/>
          </a:prstGeom>
        </p:spPr>
      </p:pic>
      <p:sp>
        <p:nvSpPr>
          <p:cNvPr id="35" name="Retângulo: Cantos Arredondados 34">
            <a:extLst>
              <a:ext uri="{FF2B5EF4-FFF2-40B4-BE49-F238E27FC236}">
                <a16:creationId xmlns:a16="http://schemas.microsoft.com/office/drawing/2014/main" id="{C1B33D11-DA47-4F78-9EE7-CED95E49524E}"/>
              </a:ext>
            </a:extLst>
          </p:cNvPr>
          <p:cNvSpPr/>
          <p:nvPr/>
        </p:nvSpPr>
        <p:spPr>
          <a:xfrm>
            <a:off x="2482983" y="4769144"/>
            <a:ext cx="4771727" cy="2027015"/>
          </a:xfrm>
          <a:prstGeom prst="roundRect">
            <a:avLst>
              <a:gd name="adj" fmla="val 5869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6" name="CaixaDeTexto 85">
            <a:extLst>
              <a:ext uri="{FF2B5EF4-FFF2-40B4-BE49-F238E27FC236}">
                <a16:creationId xmlns:a16="http://schemas.microsoft.com/office/drawing/2014/main" id="{3466C9B7-DB7B-41F7-BBFB-53BA1977D7B0}"/>
              </a:ext>
            </a:extLst>
          </p:cNvPr>
          <p:cNvSpPr txBox="1"/>
          <p:nvPr/>
        </p:nvSpPr>
        <p:spPr>
          <a:xfrm>
            <a:off x="2538979" y="2668694"/>
            <a:ext cx="21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Stakeholders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4E314631-6A7E-49C8-9A55-8A1172A3A053}"/>
              </a:ext>
            </a:extLst>
          </p:cNvPr>
          <p:cNvSpPr/>
          <p:nvPr/>
        </p:nvSpPr>
        <p:spPr>
          <a:xfrm>
            <a:off x="67897" y="538640"/>
            <a:ext cx="2355527" cy="2030231"/>
          </a:xfrm>
          <a:prstGeom prst="roundRect">
            <a:avLst>
              <a:gd name="adj" fmla="val 5869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495E816-0DBD-49A0-A9FF-AF832EE61850}"/>
              </a:ext>
            </a:extLst>
          </p:cNvPr>
          <p:cNvSpPr txBox="1"/>
          <p:nvPr/>
        </p:nvSpPr>
        <p:spPr>
          <a:xfrm>
            <a:off x="162305" y="563485"/>
            <a:ext cx="21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Motivação</a:t>
            </a:r>
          </a:p>
        </p:txBody>
      </p:sp>
      <p:cxnSp>
        <p:nvCxnSpPr>
          <p:cNvPr id="41" name="Conector reto 40">
            <a:extLst>
              <a:ext uri="{FF2B5EF4-FFF2-40B4-BE49-F238E27FC236}">
                <a16:creationId xmlns:a16="http://schemas.microsoft.com/office/drawing/2014/main" id="{68AC7209-B5A4-460E-845B-A541D49493BC}"/>
              </a:ext>
            </a:extLst>
          </p:cNvPr>
          <p:cNvCxnSpPr>
            <a:cxnSpLocks/>
          </p:cNvCxnSpPr>
          <p:nvPr/>
        </p:nvCxnSpPr>
        <p:spPr>
          <a:xfrm>
            <a:off x="112843" y="886617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: Cantos Arredondados 44">
            <a:extLst>
              <a:ext uri="{FF2B5EF4-FFF2-40B4-BE49-F238E27FC236}">
                <a16:creationId xmlns:a16="http://schemas.microsoft.com/office/drawing/2014/main" id="{B99AEE79-A77E-43F0-BC70-36AA7ED95AF4}"/>
              </a:ext>
            </a:extLst>
          </p:cNvPr>
          <p:cNvSpPr/>
          <p:nvPr/>
        </p:nvSpPr>
        <p:spPr>
          <a:xfrm>
            <a:off x="2485712" y="538640"/>
            <a:ext cx="2355527" cy="2035314"/>
          </a:xfrm>
          <a:prstGeom prst="roundRect">
            <a:avLst>
              <a:gd name="adj" fmla="val 5869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91FDA095-96C6-41CD-B528-FC5A76237538}"/>
              </a:ext>
            </a:extLst>
          </p:cNvPr>
          <p:cNvSpPr txBox="1"/>
          <p:nvPr/>
        </p:nvSpPr>
        <p:spPr>
          <a:xfrm>
            <a:off x="2437666" y="562373"/>
            <a:ext cx="2320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Originalidade</a:t>
            </a:r>
          </a:p>
        </p:txBody>
      </p:sp>
      <p:sp>
        <p:nvSpPr>
          <p:cNvPr id="74" name="Retângulo: Cantos Arredondados 73">
            <a:extLst>
              <a:ext uri="{FF2B5EF4-FFF2-40B4-BE49-F238E27FC236}">
                <a16:creationId xmlns:a16="http://schemas.microsoft.com/office/drawing/2014/main" id="{8DB6F028-4D0D-4299-B2B8-B675A2A66A8C}"/>
              </a:ext>
            </a:extLst>
          </p:cNvPr>
          <p:cNvSpPr/>
          <p:nvPr/>
        </p:nvSpPr>
        <p:spPr>
          <a:xfrm>
            <a:off x="57216" y="2650862"/>
            <a:ext cx="2355527" cy="2030231"/>
          </a:xfrm>
          <a:prstGeom prst="roundRect">
            <a:avLst>
              <a:gd name="adj" fmla="val 5869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2F679BCD-9D04-4294-A92F-5EEC67404355}"/>
              </a:ext>
            </a:extLst>
          </p:cNvPr>
          <p:cNvSpPr txBox="1"/>
          <p:nvPr/>
        </p:nvSpPr>
        <p:spPr>
          <a:xfrm>
            <a:off x="124556" y="2658428"/>
            <a:ext cx="21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Objetivo</a:t>
            </a:r>
          </a:p>
        </p:txBody>
      </p: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209A9340-44CA-469B-B309-135BE6AFBC20}"/>
              </a:ext>
            </a:extLst>
          </p:cNvPr>
          <p:cNvCxnSpPr>
            <a:cxnSpLocks/>
          </p:cNvCxnSpPr>
          <p:nvPr/>
        </p:nvCxnSpPr>
        <p:spPr>
          <a:xfrm>
            <a:off x="121138" y="2973771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tângulo: Cantos Arredondados 76">
            <a:extLst>
              <a:ext uri="{FF2B5EF4-FFF2-40B4-BE49-F238E27FC236}">
                <a16:creationId xmlns:a16="http://schemas.microsoft.com/office/drawing/2014/main" id="{8E7BBCE0-B287-4F60-BC82-4980EB955C6C}"/>
              </a:ext>
            </a:extLst>
          </p:cNvPr>
          <p:cNvSpPr/>
          <p:nvPr/>
        </p:nvSpPr>
        <p:spPr>
          <a:xfrm>
            <a:off x="59612" y="4772162"/>
            <a:ext cx="2355527" cy="2030231"/>
          </a:xfrm>
          <a:prstGeom prst="roundRect">
            <a:avLst>
              <a:gd name="adj" fmla="val 5869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4E137C11-9476-40B2-9AFF-AF556BF2D016}"/>
              </a:ext>
            </a:extLst>
          </p:cNvPr>
          <p:cNvSpPr txBox="1"/>
          <p:nvPr/>
        </p:nvSpPr>
        <p:spPr>
          <a:xfrm>
            <a:off x="112843" y="4761419"/>
            <a:ext cx="21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Produto</a:t>
            </a:r>
          </a:p>
        </p:txBody>
      </p:sp>
      <p:cxnSp>
        <p:nvCxnSpPr>
          <p:cNvPr id="79" name="Conector reto 78">
            <a:extLst>
              <a:ext uri="{FF2B5EF4-FFF2-40B4-BE49-F238E27FC236}">
                <a16:creationId xmlns:a16="http://schemas.microsoft.com/office/drawing/2014/main" id="{7FE35F92-CEE5-4661-A111-5503FC41116E}"/>
              </a:ext>
            </a:extLst>
          </p:cNvPr>
          <p:cNvCxnSpPr>
            <a:cxnSpLocks/>
          </p:cNvCxnSpPr>
          <p:nvPr/>
        </p:nvCxnSpPr>
        <p:spPr>
          <a:xfrm>
            <a:off x="112843" y="5071645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240E7E59-197D-4FEC-B846-EA79871F7AAA}"/>
              </a:ext>
            </a:extLst>
          </p:cNvPr>
          <p:cNvCxnSpPr>
            <a:cxnSpLocks/>
          </p:cNvCxnSpPr>
          <p:nvPr/>
        </p:nvCxnSpPr>
        <p:spPr>
          <a:xfrm>
            <a:off x="2540585" y="893883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>
            <a:extLst>
              <a:ext uri="{FF2B5EF4-FFF2-40B4-BE49-F238E27FC236}">
                <a16:creationId xmlns:a16="http://schemas.microsoft.com/office/drawing/2014/main" id="{41D61E45-8850-4623-B7E6-4CAB6015F8EE}"/>
              </a:ext>
            </a:extLst>
          </p:cNvPr>
          <p:cNvCxnSpPr>
            <a:cxnSpLocks/>
          </p:cNvCxnSpPr>
          <p:nvPr/>
        </p:nvCxnSpPr>
        <p:spPr>
          <a:xfrm>
            <a:off x="2547532" y="2973771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Agrupar 80">
            <a:extLst>
              <a:ext uri="{FF2B5EF4-FFF2-40B4-BE49-F238E27FC236}">
                <a16:creationId xmlns:a16="http://schemas.microsoft.com/office/drawing/2014/main" id="{9B067454-F60B-4A80-9BAD-81DE66F7B87C}"/>
              </a:ext>
            </a:extLst>
          </p:cNvPr>
          <p:cNvGrpSpPr/>
          <p:nvPr/>
        </p:nvGrpSpPr>
        <p:grpSpPr>
          <a:xfrm>
            <a:off x="4889898" y="538641"/>
            <a:ext cx="2355527" cy="4137268"/>
            <a:chOff x="4922703" y="-1076013"/>
            <a:chExt cx="2355527" cy="3588516"/>
          </a:xfrm>
        </p:grpSpPr>
        <p:sp>
          <p:nvSpPr>
            <p:cNvPr id="28" name="Retângulo: Cantos Arredondados 27">
              <a:extLst>
                <a:ext uri="{FF2B5EF4-FFF2-40B4-BE49-F238E27FC236}">
                  <a16:creationId xmlns:a16="http://schemas.microsoft.com/office/drawing/2014/main" id="{6AA5F427-F270-4763-B764-A724C9DC574A}"/>
                </a:ext>
              </a:extLst>
            </p:cNvPr>
            <p:cNvSpPr/>
            <p:nvPr/>
          </p:nvSpPr>
          <p:spPr>
            <a:xfrm>
              <a:off x="4922703" y="-1076013"/>
              <a:ext cx="2355527" cy="3588516"/>
            </a:xfrm>
            <a:prstGeom prst="roundRect">
              <a:avLst>
                <a:gd name="adj" fmla="val 5869"/>
              </a:avLst>
            </a:prstGeom>
            <a:solidFill>
              <a:srgbClr val="BB0AD8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D6B96BB3-F602-457F-BD0A-351023334B96}"/>
                </a:ext>
              </a:extLst>
            </p:cNvPr>
            <p:cNvSpPr txBox="1"/>
            <p:nvPr/>
          </p:nvSpPr>
          <p:spPr>
            <a:xfrm>
              <a:off x="4940963" y="-1044967"/>
              <a:ext cx="2265040" cy="266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/>
                <a:t>Benefícios esperados</a:t>
              </a:r>
            </a:p>
          </p:txBody>
        </p:sp>
      </p:grpSp>
      <p:cxnSp>
        <p:nvCxnSpPr>
          <p:cNvPr id="91" name="Conector reto 90">
            <a:extLst>
              <a:ext uri="{FF2B5EF4-FFF2-40B4-BE49-F238E27FC236}">
                <a16:creationId xmlns:a16="http://schemas.microsoft.com/office/drawing/2014/main" id="{6F8D5957-8E8C-4420-9DAA-6F24AC03FEF5}"/>
              </a:ext>
            </a:extLst>
          </p:cNvPr>
          <p:cNvCxnSpPr>
            <a:cxnSpLocks/>
          </p:cNvCxnSpPr>
          <p:nvPr/>
        </p:nvCxnSpPr>
        <p:spPr>
          <a:xfrm>
            <a:off x="4917265" y="893883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tângulo: Cantos Arredondados 50">
            <a:extLst>
              <a:ext uri="{FF2B5EF4-FFF2-40B4-BE49-F238E27FC236}">
                <a16:creationId xmlns:a16="http://schemas.microsoft.com/office/drawing/2014/main" id="{27F2C62F-8F87-4D87-8641-9082ED2EBA60}"/>
              </a:ext>
            </a:extLst>
          </p:cNvPr>
          <p:cNvSpPr/>
          <p:nvPr/>
        </p:nvSpPr>
        <p:spPr>
          <a:xfrm>
            <a:off x="7321235" y="2650861"/>
            <a:ext cx="2355527" cy="2029027"/>
          </a:xfrm>
          <a:prstGeom prst="roundRect">
            <a:avLst>
              <a:gd name="adj" fmla="val 5869"/>
            </a:avLst>
          </a:prstGeom>
          <a:solidFill>
            <a:srgbClr val="BB0AD8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6DFDB23E-0751-43B0-A5B8-48699B6FF0DC}"/>
              </a:ext>
            </a:extLst>
          </p:cNvPr>
          <p:cNvSpPr txBox="1"/>
          <p:nvPr/>
        </p:nvSpPr>
        <p:spPr>
          <a:xfrm>
            <a:off x="7375893" y="2691587"/>
            <a:ext cx="2265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Aplicabilidade</a:t>
            </a: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78DF7424-31F0-4F7A-9B12-0A3744DF8C0E}"/>
              </a:ext>
            </a:extLst>
          </p:cNvPr>
          <p:cNvSpPr txBox="1"/>
          <p:nvPr/>
        </p:nvSpPr>
        <p:spPr>
          <a:xfrm>
            <a:off x="7376264" y="3089891"/>
            <a:ext cx="237379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Setor de energia elétrica</a:t>
            </a:r>
          </a:p>
          <a:p>
            <a:endParaRPr lang="pt-BR" sz="1050" b="1" dirty="0"/>
          </a:p>
          <a:p>
            <a:r>
              <a:rPr lang="pt-BR" sz="1050" b="1" dirty="0"/>
              <a:t>Outros setores e países</a:t>
            </a:r>
          </a:p>
          <a:p>
            <a:r>
              <a:rPr lang="pt-BR" sz="1050" b="1" dirty="0"/>
              <a:t> </a:t>
            </a:r>
          </a:p>
          <a:p>
            <a:r>
              <a:rPr lang="pt-BR" sz="1050" b="1" dirty="0"/>
              <a:t>Novas rotas tecnológicas</a:t>
            </a:r>
          </a:p>
          <a:p>
            <a:endParaRPr lang="pt-BR" sz="1050" b="1" dirty="0"/>
          </a:p>
          <a:p>
            <a:r>
              <a:rPr lang="pt-BR" sz="1050" b="1" dirty="0"/>
              <a:t>Teste de funcionalidade</a:t>
            </a:r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D8845E0D-9E62-4F31-B59B-81A780C30DF2}"/>
              </a:ext>
            </a:extLst>
          </p:cNvPr>
          <p:cNvCxnSpPr>
            <a:cxnSpLocks/>
          </p:cNvCxnSpPr>
          <p:nvPr/>
        </p:nvCxnSpPr>
        <p:spPr>
          <a:xfrm>
            <a:off x="7408200" y="2987665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37B002EA-E63B-49FA-A1C1-F94C1133C26D}"/>
              </a:ext>
            </a:extLst>
          </p:cNvPr>
          <p:cNvSpPr/>
          <p:nvPr/>
        </p:nvSpPr>
        <p:spPr>
          <a:xfrm>
            <a:off x="7305293" y="4754689"/>
            <a:ext cx="2355527" cy="2035314"/>
          </a:xfrm>
          <a:prstGeom prst="roundRect">
            <a:avLst>
              <a:gd name="adj" fmla="val 5869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14F792FA-8835-4A94-8FAA-59C0DAF42948}"/>
              </a:ext>
            </a:extLst>
          </p:cNvPr>
          <p:cNvSpPr txBox="1"/>
          <p:nvPr/>
        </p:nvSpPr>
        <p:spPr>
          <a:xfrm>
            <a:off x="7304508" y="4768830"/>
            <a:ext cx="2265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Financeiro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8C1D8722-86DF-49C9-AD79-D41B89C29543}"/>
              </a:ext>
            </a:extLst>
          </p:cNvPr>
          <p:cNvSpPr txBox="1"/>
          <p:nvPr/>
        </p:nvSpPr>
        <p:spPr>
          <a:xfrm>
            <a:off x="7360052" y="5114487"/>
            <a:ext cx="2265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Total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050" dirty="0"/>
          </a:p>
          <a:p>
            <a:r>
              <a:rPr lang="pt-BR" sz="1050" b="1" dirty="0"/>
              <a:t>Retorno financeiro</a:t>
            </a:r>
          </a:p>
          <a:p>
            <a:endParaRPr lang="pt-BR" sz="1050" dirty="0"/>
          </a:p>
          <a:p>
            <a:endParaRPr lang="pt-BR" sz="1050" b="1" dirty="0"/>
          </a:p>
          <a:p>
            <a:r>
              <a:rPr lang="pt-BR" sz="1050" b="1" dirty="0"/>
              <a:t>Recursos pós-projeto</a:t>
            </a:r>
          </a:p>
          <a:p>
            <a:endParaRPr lang="pt-BR" sz="1050" b="1" dirty="0"/>
          </a:p>
        </p:txBody>
      </p: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A804E615-0208-4B4A-BEC8-41935577CE1C}"/>
              </a:ext>
            </a:extLst>
          </p:cNvPr>
          <p:cNvCxnSpPr>
            <a:cxnSpLocks/>
          </p:cNvCxnSpPr>
          <p:nvPr/>
        </p:nvCxnSpPr>
        <p:spPr>
          <a:xfrm>
            <a:off x="7362992" y="5068305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3CEA6853-7551-4EFD-91B7-F9CB93E9BA00}"/>
              </a:ext>
            </a:extLst>
          </p:cNvPr>
          <p:cNvSpPr txBox="1"/>
          <p:nvPr/>
        </p:nvSpPr>
        <p:spPr>
          <a:xfrm>
            <a:off x="2528260" y="4768831"/>
            <a:ext cx="461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Linha do tempo</a:t>
            </a:r>
            <a:r>
              <a:rPr lang="pt-BR" sz="1400" b="1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C7D6728A-07ED-423C-AC9D-E182B5AD6A22}"/>
              </a:ext>
            </a:extLst>
          </p:cNvPr>
          <p:cNvCxnSpPr>
            <a:cxnSpLocks/>
          </p:cNvCxnSpPr>
          <p:nvPr/>
        </p:nvCxnSpPr>
        <p:spPr>
          <a:xfrm>
            <a:off x="2565752" y="5068305"/>
            <a:ext cx="4649936" cy="176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tângulo: Cantos Arredondados 100">
            <a:extLst>
              <a:ext uri="{FF2B5EF4-FFF2-40B4-BE49-F238E27FC236}">
                <a16:creationId xmlns:a16="http://schemas.microsoft.com/office/drawing/2014/main" id="{7936867F-65FE-4EEB-B963-E2C24613CE71}"/>
              </a:ext>
            </a:extLst>
          </p:cNvPr>
          <p:cNvSpPr/>
          <p:nvPr/>
        </p:nvSpPr>
        <p:spPr>
          <a:xfrm>
            <a:off x="9720781" y="546305"/>
            <a:ext cx="2355527" cy="6255292"/>
          </a:xfrm>
          <a:prstGeom prst="roundRect">
            <a:avLst>
              <a:gd name="adj" fmla="val 5869"/>
            </a:avLst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38077602-47E3-4A19-BC33-12572E656051}"/>
              </a:ext>
            </a:extLst>
          </p:cNvPr>
          <p:cNvSpPr txBox="1"/>
          <p:nvPr/>
        </p:nvSpPr>
        <p:spPr>
          <a:xfrm>
            <a:off x="9643492" y="610107"/>
            <a:ext cx="2525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/>
              <a:t>Riscos e Abordagens de Mitigação</a:t>
            </a:r>
          </a:p>
        </p:txBody>
      </p: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9AB48A10-51FF-4696-ACE1-D0A33D532A8A}"/>
              </a:ext>
            </a:extLst>
          </p:cNvPr>
          <p:cNvCxnSpPr>
            <a:cxnSpLocks/>
          </p:cNvCxnSpPr>
          <p:nvPr/>
        </p:nvCxnSpPr>
        <p:spPr>
          <a:xfrm>
            <a:off x="9769082" y="408539"/>
            <a:ext cx="222768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tângulo: Cantos Arredondados 103">
            <a:extLst>
              <a:ext uri="{FF2B5EF4-FFF2-40B4-BE49-F238E27FC236}">
                <a16:creationId xmlns:a16="http://schemas.microsoft.com/office/drawing/2014/main" id="{AC7BAF79-7E68-466F-8308-1986DD8F6D16}"/>
              </a:ext>
            </a:extLst>
          </p:cNvPr>
          <p:cNvSpPr/>
          <p:nvPr/>
        </p:nvSpPr>
        <p:spPr>
          <a:xfrm>
            <a:off x="7321087" y="546304"/>
            <a:ext cx="2355527" cy="2029027"/>
          </a:xfrm>
          <a:prstGeom prst="roundRect">
            <a:avLst>
              <a:gd name="adj" fmla="val 5869"/>
            </a:avLst>
          </a:prstGeom>
          <a:solidFill>
            <a:srgbClr val="9999FF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2BC80F5A-D4B5-433E-8D1D-D38C3860071C}"/>
              </a:ext>
            </a:extLst>
          </p:cNvPr>
          <p:cNvSpPr txBox="1"/>
          <p:nvPr/>
        </p:nvSpPr>
        <p:spPr>
          <a:xfrm>
            <a:off x="7309493" y="596965"/>
            <a:ext cx="24299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/>
              <a:t>Declaração de líder técnico</a:t>
            </a:r>
          </a:p>
        </p:txBody>
      </p: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E574F4F3-E19A-4957-A7AF-6D343043FACB}"/>
              </a:ext>
            </a:extLst>
          </p:cNvPr>
          <p:cNvCxnSpPr>
            <a:cxnSpLocks/>
          </p:cNvCxnSpPr>
          <p:nvPr/>
        </p:nvCxnSpPr>
        <p:spPr>
          <a:xfrm>
            <a:off x="7385155" y="893883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0DDA94EB-3FE0-464E-B0AF-3AF8D3E4A43A}"/>
              </a:ext>
            </a:extLst>
          </p:cNvPr>
          <p:cNvSpPr txBox="1"/>
          <p:nvPr/>
        </p:nvSpPr>
        <p:spPr>
          <a:xfrm>
            <a:off x="9773447" y="963333"/>
            <a:ext cx="230980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Técnico</a:t>
            </a:r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r>
              <a:rPr lang="pt-BR" sz="1050" b="1" dirty="0"/>
              <a:t>Cronograma</a:t>
            </a:r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r>
              <a:rPr lang="pt-BR" sz="1050" b="1" dirty="0"/>
              <a:t>Investimento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r>
              <a:rPr lang="pt-BR" sz="1050" b="1" dirty="0"/>
              <a:t>Líder técnico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3149EA-5EFE-4754-A734-A477982BFE55}"/>
              </a:ext>
            </a:extLst>
          </p:cNvPr>
          <p:cNvSpPr txBox="1"/>
          <p:nvPr/>
        </p:nvSpPr>
        <p:spPr>
          <a:xfrm>
            <a:off x="202022" y="2833076"/>
            <a:ext cx="2051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. </a:t>
            </a:r>
          </a:p>
        </p:txBody>
      </p:sp>
      <p:sp>
        <p:nvSpPr>
          <p:cNvPr id="90" name="CaixaDeTexto 89">
            <a:extLst>
              <a:ext uri="{FF2B5EF4-FFF2-40B4-BE49-F238E27FC236}">
                <a16:creationId xmlns:a16="http://schemas.microsoft.com/office/drawing/2014/main" id="{44CD8BD5-D2FD-474C-AE8F-D7D43551C1EF}"/>
              </a:ext>
            </a:extLst>
          </p:cNvPr>
          <p:cNvSpPr txBox="1"/>
          <p:nvPr/>
        </p:nvSpPr>
        <p:spPr>
          <a:xfrm>
            <a:off x="2513696" y="2991661"/>
            <a:ext cx="226504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Externo</a:t>
            </a:r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r>
              <a:rPr lang="pt-BR" sz="1050" b="1" dirty="0"/>
              <a:t>Interno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050" b="1" dirty="0"/>
          </a:p>
          <a:p>
            <a:endParaRPr lang="pt-BR" sz="1050" b="1" dirty="0"/>
          </a:p>
        </p:txBody>
      </p: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9951B046-4CC8-4787-A59A-AEF5C616F176}"/>
              </a:ext>
            </a:extLst>
          </p:cNvPr>
          <p:cNvSpPr txBox="1"/>
          <p:nvPr/>
        </p:nvSpPr>
        <p:spPr>
          <a:xfrm>
            <a:off x="7355226" y="962007"/>
            <a:ext cx="226504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Relevância para a CTG Brasil</a:t>
            </a:r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r>
              <a:rPr lang="pt-BR" sz="1050" b="1" dirty="0"/>
              <a:t>Pós-projeto</a:t>
            </a:r>
          </a:p>
          <a:p>
            <a:endParaRPr lang="pt-BR" sz="1050" b="1" dirty="0"/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FE799565-1036-4D0B-A40A-96F1F8F10FAE}"/>
              </a:ext>
            </a:extLst>
          </p:cNvPr>
          <p:cNvSpPr txBox="1"/>
          <p:nvPr/>
        </p:nvSpPr>
        <p:spPr>
          <a:xfrm>
            <a:off x="4912551" y="937953"/>
            <a:ext cx="2304784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/>
              <a:t>Redução de custo operacional</a:t>
            </a:r>
          </a:p>
          <a:p>
            <a:r>
              <a:rPr lang="pt-BR" sz="900" b="1" dirty="0"/>
              <a:t>R$: </a:t>
            </a:r>
          </a:p>
          <a:p>
            <a:endParaRPr lang="pt-BR" sz="900" b="1" dirty="0"/>
          </a:p>
          <a:p>
            <a:endParaRPr lang="pt-BR" sz="900" b="1" dirty="0"/>
          </a:p>
          <a:p>
            <a:r>
              <a:rPr lang="pt-BR" sz="900" b="1" dirty="0"/>
              <a:t>Aumento de confiabilidade/disponibilidade</a:t>
            </a:r>
            <a:endParaRPr lang="pt-BR" sz="900" dirty="0"/>
          </a:p>
          <a:p>
            <a:endParaRPr lang="pt-BR" sz="900" dirty="0"/>
          </a:p>
          <a:p>
            <a:endParaRPr lang="pt-BR" sz="900" dirty="0"/>
          </a:p>
          <a:p>
            <a:r>
              <a:rPr lang="pt-BR" sz="900" b="1" dirty="0"/>
              <a:t>Aumento de segurança</a:t>
            </a:r>
          </a:p>
          <a:p>
            <a:endParaRPr lang="pt-BR" sz="900" b="1" dirty="0"/>
          </a:p>
          <a:p>
            <a:endParaRPr lang="pt-BR" sz="900" b="1" dirty="0"/>
          </a:p>
          <a:p>
            <a:r>
              <a:rPr lang="pt-BR" sz="900" b="1" dirty="0"/>
              <a:t>Aumento de receita</a:t>
            </a:r>
          </a:p>
          <a:p>
            <a:endParaRPr lang="pt-BR" sz="900" b="1" dirty="0"/>
          </a:p>
          <a:p>
            <a:endParaRPr lang="pt-BR" sz="900" b="1" dirty="0"/>
          </a:p>
          <a:p>
            <a:r>
              <a:rPr lang="pt-BR" sz="900" b="1" dirty="0"/>
              <a:t>Melhora os modelos para previsão de recursos</a:t>
            </a:r>
          </a:p>
          <a:p>
            <a:endParaRPr lang="pt-BR" sz="900" b="1" dirty="0"/>
          </a:p>
          <a:p>
            <a:endParaRPr lang="pt-BR" sz="900" b="1" dirty="0"/>
          </a:p>
          <a:p>
            <a:r>
              <a:rPr lang="pt-BR" sz="900" b="1" dirty="0"/>
              <a:t>Outros</a:t>
            </a:r>
          </a:p>
          <a:p>
            <a:endParaRPr lang="pt-BR" sz="900" dirty="0"/>
          </a:p>
          <a:p>
            <a:endParaRPr lang="pt-BR" sz="900" b="1" dirty="0"/>
          </a:p>
        </p:txBody>
      </p:sp>
      <p:cxnSp>
        <p:nvCxnSpPr>
          <p:cNvPr id="72" name="Conector reto 71">
            <a:extLst>
              <a:ext uri="{FF2B5EF4-FFF2-40B4-BE49-F238E27FC236}">
                <a16:creationId xmlns:a16="http://schemas.microsoft.com/office/drawing/2014/main" id="{13F052B4-8437-41D3-B117-224AFA336D96}"/>
              </a:ext>
            </a:extLst>
          </p:cNvPr>
          <p:cNvCxnSpPr>
            <a:cxnSpLocks/>
          </p:cNvCxnSpPr>
          <p:nvPr/>
        </p:nvCxnSpPr>
        <p:spPr>
          <a:xfrm>
            <a:off x="9794028" y="886617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94B78D8-1C3F-4BE1-8D7C-D683E4BDE018}"/>
              </a:ext>
            </a:extLst>
          </p:cNvPr>
          <p:cNvSpPr/>
          <p:nvPr/>
        </p:nvSpPr>
        <p:spPr>
          <a:xfrm>
            <a:off x="67896" y="83890"/>
            <a:ext cx="12008411" cy="35210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33644CD-EF7E-4275-8857-8D9C233CC4F6}"/>
              </a:ext>
            </a:extLst>
          </p:cNvPr>
          <p:cNvSpPr txBox="1"/>
          <p:nvPr/>
        </p:nvSpPr>
        <p:spPr>
          <a:xfrm>
            <a:off x="147741" y="65078"/>
            <a:ext cx="236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Projeto:</a:t>
            </a:r>
          </a:p>
        </p:txBody>
      </p:sp>
    </p:spTree>
    <p:extLst>
      <p:ext uri="{BB962C8B-B14F-4D97-AF65-F5344CB8AC3E}">
        <p14:creationId xmlns:p14="http://schemas.microsoft.com/office/powerpoint/2010/main" val="335926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tângulo: Cantos Arredondados 64">
            <a:extLst>
              <a:ext uri="{FF2B5EF4-FFF2-40B4-BE49-F238E27FC236}">
                <a16:creationId xmlns:a16="http://schemas.microsoft.com/office/drawing/2014/main" id="{536E7501-0D8E-4AB9-AFB2-2863B847413F}"/>
              </a:ext>
            </a:extLst>
          </p:cNvPr>
          <p:cNvSpPr/>
          <p:nvPr/>
        </p:nvSpPr>
        <p:spPr>
          <a:xfrm>
            <a:off x="7373478" y="549482"/>
            <a:ext cx="4702829" cy="4149399"/>
          </a:xfrm>
          <a:prstGeom prst="roundRect">
            <a:avLst>
              <a:gd name="adj" fmla="val 3004"/>
            </a:avLst>
          </a:prstGeom>
          <a:solidFill>
            <a:srgbClr val="BB0AD8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: Cantos Arredondados 44">
            <a:extLst>
              <a:ext uri="{FF2B5EF4-FFF2-40B4-BE49-F238E27FC236}">
                <a16:creationId xmlns:a16="http://schemas.microsoft.com/office/drawing/2014/main" id="{B99AEE79-A77E-43F0-BC70-36AA7ED95AF4}"/>
              </a:ext>
            </a:extLst>
          </p:cNvPr>
          <p:cNvSpPr/>
          <p:nvPr/>
        </p:nvSpPr>
        <p:spPr>
          <a:xfrm>
            <a:off x="93127" y="549482"/>
            <a:ext cx="4761517" cy="2035314"/>
          </a:xfrm>
          <a:prstGeom prst="roundRect">
            <a:avLst>
              <a:gd name="adj" fmla="val 5869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91FDA095-96C6-41CD-B528-FC5A76237538}"/>
              </a:ext>
            </a:extLst>
          </p:cNvPr>
          <p:cNvSpPr txBox="1"/>
          <p:nvPr/>
        </p:nvSpPr>
        <p:spPr>
          <a:xfrm>
            <a:off x="1236128" y="597987"/>
            <a:ext cx="2320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Prior-</a:t>
            </a:r>
            <a:r>
              <a:rPr lang="pt-BR" sz="1400" b="1" dirty="0" err="1"/>
              <a:t>art</a:t>
            </a:r>
            <a:endParaRPr lang="pt-BR" sz="1400" b="1" dirty="0"/>
          </a:p>
        </p:txBody>
      </p:sp>
      <p:sp>
        <p:nvSpPr>
          <p:cNvPr id="74" name="Retângulo: Cantos Arredondados 73">
            <a:extLst>
              <a:ext uri="{FF2B5EF4-FFF2-40B4-BE49-F238E27FC236}">
                <a16:creationId xmlns:a16="http://schemas.microsoft.com/office/drawing/2014/main" id="{8DB6F028-4D0D-4299-B2B8-B675A2A66A8C}"/>
              </a:ext>
            </a:extLst>
          </p:cNvPr>
          <p:cNvSpPr/>
          <p:nvPr/>
        </p:nvSpPr>
        <p:spPr>
          <a:xfrm>
            <a:off x="81720" y="2696483"/>
            <a:ext cx="4784329" cy="2030231"/>
          </a:xfrm>
          <a:prstGeom prst="roundRect">
            <a:avLst>
              <a:gd name="adj" fmla="val 5869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2F679BCD-9D04-4294-A92F-5EEC67404355}"/>
              </a:ext>
            </a:extLst>
          </p:cNvPr>
          <p:cNvSpPr txBox="1"/>
          <p:nvPr/>
        </p:nvSpPr>
        <p:spPr>
          <a:xfrm>
            <a:off x="1330718" y="2760948"/>
            <a:ext cx="21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Cooperação internacional</a:t>
            </a:r>
          </a:p>
        </p:txBody>
      </p: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209A9340-44CA-469B-B309-135BE6AFBC20}"/>
              </a:ext>
            </a:extLst>
          </p:cNvPr>
          <p:cNvCxnSpPr>
            <a:cxnSpLocks/>
          </p:cNvCxnSpPr>
          <p:nvPr/>
        </p:nvCxnSpPr>
        <p:spPr>
          <a:xfrm>
            <a:off x="140299" y="3102582"/>
            <a:ext cx="45561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240E7E59-197D-4FEC-B846-EA79871F7AAA}"/>
              </a:ext>
            </a:extLst>
          </p:cNvPr>
          <p:cNvCxnSpPr>
            <a:cxnSpLocks/>
          </p:cNvCxnSpPr>
          <p:nvPr/>
        </p:nvCxnSpPr>
        <p:spPr>
          <a:xfrm>
            <a:off x="240843" y="912933"/>
            <a:ext cx="45662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>
            <a:extLst>
              <a:ext uri="{FF2B5EF4-FFF2-40B4-BE49-F238E27FC236}">
                <a16:creationId xmlns:a16="http://schemas.microsoft.com/office/drawing/2014/main" id="{6F8D5957-8E8C-4420-9DAA-6F24AC03FEF5}"/>
              </a:ext>
            </a:extLst>
          </p:cNvPr>
          <p:cNvCxnSpPr>
            <a:cxnSpLocks/>
          </p:cNvCxnSpPr>
          <p:nvPr/>
        </p:nvCxnSpPr>
        <p:spPr>
          <a:xfrm>
            <a:off x="7576185" y="895478"/>
            <a:ext cx="43384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37B002EA-E63B-49FA-A1C1-F94C1133C26D}"/>
              </a:ext>
            </a:extLst>
          </p:cNvPr>
          <p:cNvSpPr/>
          <p:nvPr/>
        </p:nvSpPr>
        <p:spPr>
          <a:xfrm>
            <a:off x="93127" y="4775933"/>
            <a:ext cx="4746973" cy="2035314"/>
          </a:xfrm>
          <a:prstGeom prst="roundRect">
            <a:avLst>
              <a:gd name="adj" fmla="val 5869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14F792FA-8835-4A94-8FAA-59C0DAF42948}"/>
              </a:ext>
            </a:extLst>
          </p:cNvPr>
          <p:cNvSpPr txBox="1"/>
          <p:nvPr/>
        </p:nvSpPr>
        <p:spPr>
          <a:xfrm>
            <a:off x="1263732" y="4759558"/>
            <a:ext cx="2265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Financeiro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8C1D8722-86DF-49C9-AD79-D41B89C29543}"/>
              </a:ext>
            </a:extLst>
          </p:cNvPr>
          <p:cNvSpPr txBox="1"/>
          <p:nvPr/>
        </p:nvSpPr>
        <p:spPr>
          <a:xfrm>
            <a:off x="153312" y="5174430"/>
            <a:ext cx="44186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Razoabilidade de custos		Financiamento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050" b="1" dirty="0"/>
          </a:p>
          <a:p>
            <a:endParaRPr lang="pt-BR" sz="1050" b="1" dirty="0"/>
          </a:p>
        </p:txBody>
      </p: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A804E615-0208-4B4A-BEC8-41935577CE1C}"/>
              </a:ext>
            </a:extLst>
          </p:cNvPr>
          <p:cNvCxnSpPr>
            <a:cxnSpLocks/>
          </p:cNvCxnSpPr>
          <p:nvPr/>
        </p:nvCxnSpPr>
        <p:spPr>
          <a:xfrm>
            <a:off x="190667" y="5095737"/>
            <a:ext cx="4505738" cy="83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9AB48A10-51FF-4696-ACE1-D0A33D532A8A}"/>
              </a:ext>
            </a:extLst>
          </p:cNvPr>
          <p:cNvCxnSpPr>
            <a:cxnSpLocks/>
          </p:cNvCxnSpPr>
          <p:nvPr/>
        </p:nvCxnSpPr>
        <p:spPr>
          <a:xfrm>
            <a:off x="9769082" y="408539"/>
            <a:ext cx="222768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FE799565-1036-4D0B-A40A-96F1F8F10FAE}"/>
              </a:ext>
            </a:extLst>
          </p:cNvPr>
          <p:cNvSpPr txBox="1"/>
          <p:nvPr/>
        </p:nvSpPr>
        <p:spPr>
          <a:xfrm>
            <a:off x="7608441" y="1000566"/>
            <a:ext cx="438832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/>
              <a:t>Produções acadêmicas                                             Prêmios</a:t>
            </a:r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endParaRPr lang="pt-BR" sz="1000" b="1" dirty="0"/>
          </a:p>
          <a:p>
            <a:r>
              <a:rPr lang="pt-BR" sz="1000" b="1" dirty="0"/>
              <a:t>Propriedade intelectual                                            Transferência tecnológica</a:t>
            </a:r>
            <a:endParaRPr lang="pt-BR" sz="900" b="1" dirty="0"/>
          </a:p>
          <a:p>
            <a:endParaRPr lang="pt-BR" sz="900" dirty="0"/>
          </a:p>
          <a:p>
            <a:endParaRPr lang="pt-BR" sz="900" b="1" dirty="0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94B78D8-1C3F-4BE1-8D7C-D683E4BDE018}"/>
              </a:ext>
            </a:extLst>
          </p:cNvPr>
          <p:cNvSpPr/>
          <p:nvPr/>
        </p:nvSpPr>
        <p:spPr>
          <a:xfrm>
            <a:off x="67896" y="83890"/>
            <a:ext cx="12008411" cy="35210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33644CD-EF7E-4275-8857-8D9C233CC4F6}"/>
              </a:ext>
            </a:extLst>
          </p:cNvPr>
          <p:cNvSpPr txBox="1"/>
          <p:nvPr/>
        </p:nvSpPr>
        <p:spPr>
          <a:xfrm>
            <a:off x="147741" y="65078"/>
            <a:ext cx="236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Projeto:</a:t>
            </a:r>
          </a:p>
        </p:txBody>
      </p:sp>
      <p:sp>
        <p:nvSpPr>
          <p:cNvPr id="53" name="Retângulo: Cantos Arredondados 52">
            <a:extLst>
              <a:ext uri="{FF2B5EF4-FFF2-40B4-BE49-F238E27FC236}">
                <a16:creationId xmlns:a16="http://schemas.microsoft.com/office/drawing/2014/main" id="{AFA46D49-2D17-4B66-8688-9C5ECD03D2D9}"/>
              </a:ext>
            </a:extLst>
          </p:cNvPr>
          <p:cNvSpPr/>
          <p:nvPr/>
        </p:nvSpPr>
        <p:spPr>
          <a:xfrm>
            <a:off x="7372365" y="4775933"/>
            <a:ext cx="4702829" cy="1998177"/>
          </a:xfrm>
          <a:prstGeom prst="roundRect">
            <a:avLst>
              <a:gd name="adj" fmla="val 5869"/>
            </a:avLst>
          </a:prstGeom>
          <a:solidFill>
            <a:srgbClr val="BB0AD8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680663F8-867F-4C3B-BAF4-68618FF8D02C}"/>
              </a:ext>
            </a:extLst>
          </p:cNvPr>
          <p:cNvSpPr txBox="1"/>
          <p:nvPr/>
        </p:nvSpPr>
        <p:spPr>
          <a:xfrm>
            <a:off x="7455656" y="5156584"/>
            <a:ext cx="45411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Impactos sociais 		Impactos ambientais</a:t>
            </a:r>
          </a:p>
          <a:p>
            <a:endParaRPr lang="pt-BR" sz="1050" b="1" dirty="0"/>
          </a:p>
        </p:txBody>
      </p:sp>
      <p:sp>
        <p:nvSpPr>
          <p:cNvPr id="61" name="Retângulo: Cantos Arredondados 60">
            <a:extLst>
              <a:ext uri="{FF2B5EF4-FFF2-40B4-BE49-F238E27FC236}">
                <a16:creationId xmlns:a16="http://schemas.microsoft.com/office/drawing/2014/main" id="{E1C940F8-8C7A-4EF9-BB1D-2B8285275918}"/>
              </a:ext>
            </a:extLst>
          </p:cNvPr>
          <p:cNvSpPr/>
          <p:nvPr/>
        </p:nvSpPr>
        <p:spPr>
          <a:xfrm>
            <a:off x="4935741" y="549482"/>
            <a:ext cx="2355527" cy="6224628"/>
          </a:xfrm>
          <a:prstGeom prst="roundRect">
            <a:avLst>
              <a:gd name="adj" fmla="val 5869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62" name="Conector reto 61">
            <a:extLst>
              <a:ext uri="{FF2B5EF4-FFF2-40B4-BE49-F238E27FC236}">
                <a16:creationId xmlns:a16="http://schemas.microsoft.com/office/drawing/2014/main" id="{325237DE-AE58-4ACA-B831-13EF00949FA9}"/>
              </a:ext>
            </a:extLst>
          </p:cNvPr>
          <p:cNvCxnSpPr>
            <a:cxnSpLocks/>
          </p:cNvCxnSpPr>
          <p:nvPr/>
        </p:nvCxnSpPr>
        <p:spPr>
          <a:xfrm>
            <a:off x="5027095" y="917124"/>
            <a:ext cx="22276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C0944C10-63E8-4436-AB64-B05584F400EA}"/>
              </a:ext>
            </a:extLst>
          </p:cNvPr>
          <p:cNvSpPr txBox="1"/>
          <p:nvPr/>
        </p:nvSpPr>
        <p:spPr>
          <a:xfrm>
            <a:off x="5027095" y="602687"/>
            <a:ext cx="21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Equipe</a:t>
            </a:r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EB61C6D0-8D6C-49C4-9BB2-4F450DFCC358}"/>
              </a:ext>
            </a:extLst>
          </p:cNvPr>
          <p:cNvSpPr txBox="1"/>
          <p:nvPr/>
        </p:nvSpPr>
        <p:spPr>
          <a:xfrm>
            <a:off x="5027095" y="972885"/>
            <a:ext cx="22650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Capacidade técnica</a:t>
            </a:r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r>
              <a:rPr lang="pt-BR" sz="1050" b="1" dirty="0"/>
              <a:t>Qualificação</a:t>
            </a:r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b="1" dirty="0"/>
          </a:p>
          <a:p>
            <a:endParaRPr lang="pt-BR" sz="1050" dirty="0"/>
          </a:p>
          <a:p>
            <a:r>
              <a:rPr lang="pt-BR" sz="1050" b="1" dirty="0"/>
              <a:t>Envolvimento da CTG Brasil</a:t>
            </a:r>
          </a:p>
          <a:p>
            <a:endParaRPr lang="pt-BR" sz="1050" b="1" dirty="0"/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6AE66190-CD4F-4012-894C-FE04518D632A}"/>
              </a:ext>
            </a:extLst>
          </p:cNvPr>
          <p:cNvSpPr txBox="1"/>
          <p:nvPr/>
        </p:nvSpPr>
        <p:spPr>
          <a:xfrm>
            <a:off x="8249989" y="579300"/>
            <a:ext cx="3038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Produção técnica-científica</a:t>
            </a:r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BAFFF9F2-4B62-4321-B70D-90DC22341566}"/>
              </a:ext>
            </a:extLst>
          </p:cNvPr>
          <p:cNvSpPr txBox="1"/>
          <p:nvPr/>
        </p:nvSpPr>
        <p:spPr>
          <a:xfrm>
            <a:off x="8349940" y="4812370"/>
            <a:ext cx="3038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Relevância socioambiental</a:t>
            </a:r>
          </a:p>
        </p:txBody>
      </p: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55CBAE25-D172-475D-99EC-81FE6B6BD38B}"/>
              </a:ext>
            </a:extLst>
          </p:cNvPr>
          <p:cNvCxnSpPr>
            <a:cxnSpLocks/>
          </p:cNvCxnSpPr>
          <p:nvPr/>
        </p:nvCxnSpPr>
        <p:spPr>
          <a:xfrm>
            <a:off x="7608441" y="5120147"/>
            <a:ext cx="43384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958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3728</TotalTime>
  <Words>119</Words>
  <Application>Microsoft Office PowerPoint</Application>
  <PresentationFormat>Widescreen</PresentationFormat>
  <Paragraphs>127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Monteiro Lobato</dc:creator>
  <cp:lastModifiedBy>Lincon Eiji Shigaki</cp:lastModifiedBy>
  <cp:revision>69</cp:revision>
  <dcterms:created xsi:type="dcterms:W3CDTF">2021-08-16T12:12:20Z</dcterms:created>
  <dcterms:modified xsi:type="dcterms:W3CDTF">2022-06-08T20:01:19Z</dcterms:modified>
</cp:coreProperties>
</file>